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p:restoredTop sz="86277"/>
  </p:normalViewPr>
  <p:slideViewPr>
    <p:cSldViewPr snapToGrid="0" snapToObjects="1">
      <p:cViewPr varScale="1">
        <p:scale>
          <a:sx n="113" d="100"/>
          <a:sy n="113" d="100"/>
        </p:scale>
        <p:origin x="1912"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function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 as in the equations 8 and 9.</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used in our work was obtained from the given public GitHub repository.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 on test set.</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which gave the best results over experiments,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And we used L two normalization as the final setting of the data pre-processing pipeline as in equation eighteen.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Grid search </a:t>
            </a:r>
            <a:r>
              <a:rPr lang="en-US" dirty="0"/>
              <a:t>method was used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with Adam optimizer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of ninety two point sixteen percent, the sensitivity of zero point ninety two sixteen, the specificity of zero point ninety two fifteen, the precision of zero point ninety two sixteen, the F1 score of zero point ninety two sixteen and the AUC score of zero point ninety two nineteen.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respectively.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Black curves represents the Adam-W, blue represents SGD momentum and red represents Adam optimizer.</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t>
                </a:r>
                <a:r>
                  <a:rPr lang="en-US" b="1" dirty="0"/>
                  <a:t>precision</a:t>
                </a:r>
                <a:r>
                  <a:rPr lang="en-US" dirty="0"/>
                  <a:t> and AUC Score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computer </a:t>
            </a:r>
            <a:r>
              <a:rPr lang="fr-FR" dirty="0" err="1"/>
              <a:t>tomography</a:t>
            </a:r>
            <a:r>
              <a:rPr lang="fr-FR" dirty="0"/>
              <a:t> images. The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The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p>
          <a:p>
            <a:endParaRPr lang="en-US" b="0" dirty="0"/>
          </a:p>
          <a:p>
            <a:r>
              <a:rPr lang="en-US" b="0" dirty="0"/>
              <a:t>The most preferred projection methods are Posterior-Anterior and Anterior-Posterior in which photon beams traverse posterior to anterior and anterior to posterior respectively.</a:t>
            </a:r>
          </a:p>
          <a:p>
            <a:endParaRPr lang="en-US" b="0" dirty="0"/>
          </a:p>
          <a:p>
            <a:r>
              <a:rPr lang="en-US" b="0" dirty="0"/>
              <a:t>Chest X-rays has a very significant role on detecting diseases such as pneumonia and its causes, pneumothorax, heart failures, lung cancer, broken ribs for years, and covid-19 recently.</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24.08.2021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24.08.2021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24.08.2021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24.08.2021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24.08.2021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24.08.2021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24.08.2021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24.08.2021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20.png"/></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eee8023/covid-chestxray-datase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mc:Choice xmlns:a14="http://schemas.microsoft.com/office/drawing/2010/main"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549818"/>
              </a:xfrm>
              <a:prstGeom prst="rect">
                <a:avLst/>
              </a:prstGeom>
              <a:ln>
                <a:solidFill>
                  <a:schemeClr val="accent1">
                    <a:lumMod val="50000"/>
                  </a:schemeClr>
                </a:solidFill>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d>
                        <m:dPr>
                          <m:ctrlPr>
                            <a:rPr lang="tr-TR" b="0" i="1" smtClean="0">
                              <a:solidFill>
                                <a:schemeClr val="tx1"/>
                              </a:solidFill>
                              <a:latin typeface="Cambria Math" panose="02040503050406030204" pitchFamily="18" charset="0"/>
                              <a:ea typeface="Cambria Math" panose="02040503050406030204" pitchFamily="18" charset="0"/>
                            </a:rPr>
                          </m:ctrlPr>
                        </m:dPr>
                        <m:e>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e>
                      </m:d>
                      <m:r>
                        <a:rPr lang="tr-TR" b="0" i="1" smtClean="0">
                          <a:solidFill>
                            <a:schemeClr val="tx1"/>
                          </a:solidFill>
                          <a:latin typeface="Cambria Math" panose="02040503050406030204" pitchFamily="18" charset="0"/>
                          <a:ea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𝑤</m:t>
                      </m:r>
                      <m:sSub>
                        <m:sSubPr>
                          <m:ctrlPr>
                            <a:rPr lang="tr-TR" i="1">
                              <a:latin typeface="Cambria Math" panose="02040503050406030204" pitchFamily="18" charset="0"/>
                              <a:ea typeface="Cambria Math" panose="02040503050406030204" pitchFamily="18" charset="0"/>
                            </a:rPr>
                          </m:ctrlPr>
                        </m:sSubPr>
                        <m:e>
                          <m:r>
                            <a:rPr lang="tr-TR" i="1">
                              <a:latin typeface="Cambria Math" panose="02040503050406030204" pitchFamily="18" charset="0"/>
                              <a:ea typeface="Cambria Math" panose="02040503050406030204" pitchFamily="18" charset="0"/>
                            </a:rPr>
                            <m:t>𝜃</m:t>
                          </m:r>
                        </m:e>
                        <m:sub>
                          <m:r>
                            <a:rPr lang="tr-TR" i="1">
                              <a:latin typeface="Cambria Math" panose="02040503050406030204" pitchFamily="18" charset="0"/>
                              <a:ea typeface="Cambria Math" panose="02040503050406030204" pitchFamily="18" charset="0"/>
                            </a:rPr>
                            <m:t>𝑡</m:t>
                          </m:r>
                          <m:r>
                            <a:rPr lang="tr-TR" i="1">
                              <a:latin typeface="Cambria Math" panose="02040503050406030204" pitchFamily="18" charset="0"/>
                              <a:ea typeface="Cambria Math" panose="02040503050406030204" pitchFamily="18" charset="0"/>
                            </a:rPr>
                            <m:t>−1</m:t>
                          </m:r>
                        </m:sub>
                      </m:sSub>
                    </m:oMath>
                  </m:oMathPara>
                </a14:m>
                <a:endParaRPr lang="tr-TR" b="0" i="1"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lgn="ct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𝑡</m:t>
                        </m:r>
                      </m:sub>
                    </m:sSub>
                  </m:oMath>
                </a14:m>
                <a:r>
                  <a:rPr lang="tr-TR" dirty="0"/>
                  <a:t>: </a:t>
                </a:r>
                <a:r>
                  <a:rPr lang="tr-TR" dirty="0" err="1"/>
                  <a:t>gradient</a:t>
                </a:r>
                <a:r>
                  <a:rPr lang="tr-TR" dirty="0"/>
                  <a:t> at time t </a:t>
                </a:r>
                <a:r>
                  <a:rPr lang="tr-TR" dirty="0" err="1"/>
                  <a:t>along</a:t>
                </a:r>
                <a:r>
                  <a:rPr lang="tr-TR" dirty="0"/>
                  <a:t> </a:t>
                </a:r>
                <a14:m>
                  <m:oMath xmlns:m="http://schemas.openxmlformats.org/officeDocument/2006/math">
                    <m:r>
                      <a:rPr lang="tr-TR" i="1">
                        <a:latin typeface="Cambria Math" panose="02040503050406030204" pitchFamily="18" charset="0"/>
                        <a:ea typeface="Cambria Math" panose="02040503050406030204" pitchFamily="18" charset="0"/>
                      </a:rPr>
                      <m:t>𝜃</m:t>
                    </m:r>
                  </m:oMath>
                </a14:m>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r>
                      <a:rPr lang="tr-TR" i="1">
                        <a:latin typeface="Cambria Math" panose="02040503050406030204" pitchFamily="18" charset="0"/>
                      </a:rPr>
                      <m:t>𝑤</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r>
                  <a:rPr lang="tr-TR" dirty="0"/>
                  <a:t> </a:t>
                </a:r>
                <a:r>
                  <a:rPr lang="tr-TR" dirty="0" err="1"/>
                  <a:t>parameter</a:t>
                </a:r>
                <a:endParaRPr lang="tr-TR" dirty="0">
                  <a:solidFill>
                    <a:schemeClr val="tx1"/>
                  </a:solidFill>
                </a:endParaRPr>
              </a:p>
            </p:txBody>
          </p:sp>
        </mc:Choice>
        <mc:Fallback>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549818"/>
              </a:xfrm>
              <a:prstGeom prst="rect">
                <a:avLst/>
              </a:prstGeom>
              <a:blipFill>
                <a:blip r:embed="rId3"/>
                <a:stretch>
                  <a:fillRect l="-1075" b="-1779"/>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912079" cy="2585323"/>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𝑡</m:t>
                        </m:r>
                      </m:sub>
                    </m:sSub>
                  </m:oMath>
                </a14:m>
                <a:r>
                  <a:rPr lang="tr-TR" dirty="0"/>
                  <a:t>: </a:t>
                </a:r>
                <a:r>
                  <a:rPr lang="tr-TR" dirty="0" err="1"/>
                  <a:t>gradient</a:t>
                </a:r>
                <a:r>
                  <a:rPr lang="tr-TR" dirty="0"/>
                  <a:t> at time t </a:t>
                </a:r>
                <a:r>
                  <a:rPr lang="tr-TR" dirty="0" err="1"/>
                  <a:t>along</a:t>
                </a:r>
                <a:r>
                  <a:rPr lang="tr-TR" dirty="0"/>
                  <a:t> </a:t>
                </a:r>
                <a14:m>
                  <m:oMath xmlns:m="http://schemas.openxmlformats.org/officeDocument/2006/math">
                    <m:r>
                      <a:rPr lang="tr-TR" i="1">
                        <a:latin typeface="Cambria Math" panose="02040503050406030204" pitchFamily="18" charset="0"/>
                        <a:ea typeface="Cambria Math" panose="02040503050406030204" pitchFamily="18" charset="0"/>
                      </a:rPr>
                      <m:t>𝜃</m:t>
                    </m:r>
                  </m:oMath>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912079" cy="2585323"/>
              </a:xfrm>
              <a:prstGeom prst="rect">
                <a:avLst/>
              </a:prstGeom>
              <a:blipFill>
                <a:blip r:embed="rId4"/>
                <a:stretch>
                  <a:fillRect l="-1732" b="-2927"/>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79332" cy="3551229"/>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𝑡</m:t>
                        </m:r>
                      </m:sub>
                    </m:sSub>
                  </m:oMath>
                </a14:m>
                <a:r>
                  <a:rPr lang="tr-TR" dirty="0"/>
                  <a:t>: </a:t>
                </a:r>
                <a:r>
                  <a:rPr lang="tr-TR" dirty="0" err="1"/>
                  <a:t>gradient</a:t>
                </a:r>
                <a:r>
                  <a:rPr lang="tr-TR" dirty="0"/>
                  <a:t> at time t </a:t>
                </a:r>
                <a:r>
                  <a:rPr lang="tr-TR" dirty="0" err="1"/>
                  <a:t>along</a:t>
                </a:r>
                <a:r>
                  <a:rPr lang="tr-TR" dirty="0"/>
                  <a:t> </a:t>
                </a:r>
                <a14:m>
                  <m:oMath xmlns:m="http://schemas.openxmlformats.org/officeDocument/2006/math">
                    <m:r>
                      <a:rPr lang="tr-TR" i="1">
                        <a:latin typeface="Cambria Math" panose="02040503050406030204" pitchFamily="18" charset="0"/>
                        <a:ea typeface="Cambria Math" panose="02040503050406030204" pitchFamily="18" charset="0"/>
                      </a:rPr>
                      <m:t>𝜃</m:t>
                    </m:r>
                  </m:oMath>
                </a14:m>
                <a:endParaRPr lang="tr-TR" i="1"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𝛽</m:t>
                          </m:r>
                        </m:e>
                        <m:sub>
                          <m:r>
                            <a:rPr lang="tr-TR" i="1">
                              <a:latin typeface="Cambria Math" panose="02040503050406030204" pitchFamily="18" charset="0"/>
                            </a:rPr>
                            <m:t>1</m:t>
                          </m:r>
                          <m:r>
                            <a:rPr lang="tr-TR" i="1">
                              <a:latin typeface="Cambria Math" panose="02040503050406030204" pitchFamily="18" charset="0"/>
                            </a:rPr>
                            <m:t>,2</m:t>
                          </m:r>
                        </m:sub>
                      </m:sSub>
                      <m:r>
                        <a:rPr lang="tr-TR">
                          <a:latin typeface="Cambria Math" panose="02040503050406030204" pitchFamily="18" charset="0"/>
                        </a:rPr>
                        <m:t>:</m:t>
                      </m:r>
                      <m:r>
                        <m:rPr>
                          <m:sty m:val="p"/>
                        </m:rPr>
                        <a:rPr lang="tr-TR">
                          <a:latin typeface="Cambria Math" panose="02040503050406030204" pitchFamily="18" charset="0"/>
                        </a:rPr>
                        <m:t>momentum</m:t>
                      </m:r>
                      <m:r>
                        <a:rPr lang="tr-TR">
                          <a:latin typeface="Cambria Math" panose="02040503050406030204" pitchFamily="18" charset="0"/>
                        </a:rPr>
                        <m:t> </m:t>
                      </m:r>
                      <m:r>
                        <m:rPr>
                          <m:sty m:val="p"/>
                        </m:rPr>
                        <a:rPr lang="tr-TR">
                          <a:latin typeface="Cambria Math" panose="02040503050406030204" pitchFamily="18" charset="0"/>
                        </a:rPr>
                        <m:t>parameters</m:t>
                      </m:r>
                    </m:oMath>
                  </m:oMathPara>
                </a14:m>
                <a:endParaRPr lang="tr-TR" i="1" dirty="0">
                  <a:solidFill>
                    <a:schemeClr val="tx1"/>
                  </a:solidFill>
                </a:endParaRPr>
              </a:p>
              <a:p>
                <a:pPr/>
                <a14:m>
                  <m:oMath xmlns:m="http://schemas.openxmlformats.org/officeDocument/2006/math">
                    <m:r>
                      <a:rPr lang="tr-TR" i="1">
                        <a:latin typeface="Cambria Math" panose="02040503050406030204" pitchFamily="18" charset="0"/>
                      </a:rPr>
                      <m:t>𝜂</m:t>
                    </m:r>
                  </m:oMath>
                </a14:m>
                <a:r>
                  <a:rPr lang="tr-TR" dirty="0"/>
                  <a:t>: </a:t>
                </a:r>
                <a:r>
                  <a:rPr lang="tr-TR" dirty="0" err="1"/>
                  <a:t>initial</a:t>
                </a:r>
                <a:r>
                  <a:rPr lang="tr-TR" dirty="0"/>
                  <a:t> </a:t>
                </a:r>
                <a:r>
                  <a:rPr lang="tr-TR" dirty="0" err="1"/>
                  <a:t>learning</a:t>
                </a:r>
                <a:r>
                  <a:rPr lang="tr-TR" dirty="0"/>
                  <a:t> rate</a:t>
                </a:r>
                <a:endParaRPr lang="tr-TR" i="1" dirty="0">
                  <a:solidFill>
                    <a:schemeClr val="tx1"/>
                  </a:solidFill>
                </a:endParaRPr>
              </a:p>
              <a:p>
                <a14:m>
                  <m:oMath xmlns:m="http://schemas.openxmlformats.org/officeDocument/2006/math">
                    <m:r>
                      <a:rPr lang="tr-TR" b="0" i="1" smtClean="0">
                        <a:solidFill>
                          <a:schemeClr val="tx1"/>
                        </a:solidFill>
                        <a:latin typeface="Cambria Math" panose="02040503050406030204" pitchFamily="18" charset="0"/>
                      </a:rPr>
                      <m:t>𝑤</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p:txBody>
          </p:sp>
        </mc:Choice>
        <mc:Fallback>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79332" cy="3551229"/>
              </a:xfrm>
              <a:prstGeom prst="rect">
                <a:avLst/>
              </a:prstGeom>
              <a:blipFill>
                <a:blip r:embed="rId5"/>
                <a:stretch>
                  <a:fillRect l="-1299" b="-1779"/>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2011" cy="2031325"/>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29000"/>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a:t>
            </a:r>
          </a:p>
          <a:p>
            <a:r>
              <a:rPr lang="en-US" dirty="0"/>
              <a:t>the pre-computed weights for training, and choosing one </a:t>
            </a:r>
          </a:p>
          <a:p>
            <a:r>
              <a:rPr lang="en-US" dirty="0"/>
              <a:t>of them is a fine-tuning process: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5953585" y="3076679"/>
            <a:ext cx="5944797" cy="3730978"/>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a:t>
            </a:r>
            <a:r>
              <a:rPr lang="en-US" b="1" dirty="0"/>
              <a:t>Euclidean</a:t>
            </a:r>
            <a:r>
              <a:rPr lang="en-US" dirty="0"/>
              <a:t>, </a:t>
            </a:r>
            <a:r>
              <a:rPr lang="en-US" b="1" dirty="0"/>
              <a:t>Manhattan</a:t>
            </a:r>
            <a:r>
              <a:rPr lang="en-US" dirty="0"/>
              <a:t> and </a:t>
            </a:r>
          </a:p>
          <a:p>
            <a:r>
              <a:rPr lang="en-US" b="1" dirty="0"/>
              <a:t>Chebyshev</a:t>
            </a:r>
            <a:r>
              <a:rPr lang="en-US" dirty="0"/>
              <a:t>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a:t>
            </a:r>
            <a:r>
              <a:rPr lang="en-US" b="1" dirty="0"/>
              <a:t>majority voting</a:t>
            </a:r>
            <a:r>
              <a:rPr lang="en-US" dirty="0"/>
              <a:t>, while the closest neighbor has higher contribution on </a:t>
            </a:r>
            <a:r>
              <a:rPr lang="en-US" b="1" dirty="0"/>
              <a:t>weighted majority voting</a:t>
            </a:r>
            <a:r>
              <a:rPr lang="en-US" dirty="0"/>
              <a:t>.</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Data used in our work was obtained from public GitHub repository </a:t>
            </a:r>
            <a:r>
              <a:rPr lang="en-US" dirty="0">
                <a:hlinkClick r:id="rId3"/>
              </a:rPr>
              <a:t>https://github.com/ieee8023/covid-chestxray-</a:t>
            </a:r>
          </a:p>
          <a:p>
            <a:r>
              <a:rPr lang="en-US" dirty="0">
                <a:hlinkClick r:id="rId3"/>
              </a:rPr>
              <a:t>dataset</a:t>
            </a:r>
            <a:r>
              <a:rPr lang="en-US" dirty="0"/>
              <a:t>. Then it was cleaned by choosing samples including PA view chest X-ray, and gender and age information. Afterwards, data was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augmentation</a:t>
            </a:r>
            <a:r>
              <a:rPr lang="en-US" dirty="0"/>
              <a:t>,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4219938740"/>
              </p:ext>
            </p:extLst>
          </p:nvPr>
        </p:nvGraphicFramePr>
        <p:xfrm>
          <a:off x="2850354" y="4891716"/>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533673"/>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a:t>
                </a:r>
                <a:r>
                  <a:rPr lang="en-US" b="1" dirty="0"/>
                  <a:t>deep features</a:t>
                </a:r>
                <a:r>
                  <a:rPr lang="en-US" dirty="0"/>
                  <a:t>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
        <p:nvSpPr>
          <p:cNvPr id="10" name="Frame 9">
            <a:extLst>
              <a:ext uri="{FF2B5EF4-FFF2-40B4-BE49-F238E27FC236}">
                <a16:creationId xmlns:a16="http://schemas.microsoft.com/office/drawing/2014/main" id="{A2BE4AC5-14ED-E74F-AE77-D50DF4AB0129}"/>
              </a:ext>
            </a:extLst>
          </p:cNvPr>
          <p:cNvSpPr/>
          <p:nvPr/>
        </p:nvSpPr>
        <p:spPr>
          <a:xfrm>
            <a:off x="6659468" y="2120907"/>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7105FAF5-A53B-EF4A-932F-2694FFA22493}"/>
              </a:ext>
            </a:extLst>
          </p:cNvPr>
          <p:cNvSpPr/>
          <p:nvPr/>
        </p:nvSpPr>
        <p:spPr>
          <a:xfrm>
            <a:off x="6659468" y="5101720"/>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2A24FBD1-7162-BE40-9D5D-EDC86C844B0D}"/>
              </a:ext>
            </a:extLst>
          </p:cNvPr>
          <p:cNvSpPr/>
          <p:nvPr/>
        </p:nvSpPr>
        <p:spPr>
          <a:xfrm>
            <a:off x="6769871" y="2110382"/>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ame 17">
            <a:extLst>
              <a:ext uri="{FF2B5EF4-FFF2-40B4-BE49-F238E27FC236}">
                <a16:creationId xmlns:a16="http://schemas.microsoft.com/office/drawing/2014/main" id="{8316791B-1BBA-C642-BEE7-725C823B8C9A}"/>
              </a:ext>
            </a:extLst>
          </p:cNvPr>
          <p:cNvSpPr/>
          <p:nvPr/>
        </p:nvSpPr>
        <p:spPr>
          <a:xfrm>
            <a:off x="6681989" y="5101784"/>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a:t>
            </a:r>
            <a:r>
              <a:rPr lang="en-US" b="1" dirty="0"/>
              <a:t> precision</a:t>
            </a:r>
            <a:r>
              <a:rPr lang="en-US" dirty="0"/>
              <a:t> and </a:t>
            </a:r>
            <a:r>
              <a:rPr lang="en-US" b="1" dirty="0"/>
              <a:t>AUC score</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2201671746"/>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b="1" dirty="0" err="1">
                          <a:effectLst/>
                        </a:rPr>
                        <a:t>Ardakani</a:t>
                      </a:r>
                      <a:r>
                        <a:rPr lang="en-US" sz="1200" b="1"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2236</TotalTime>
  <Words>12472</Words>
  <Application>Microsoft Macintosh PowerPoint</Application>
  <PresentationFormat>Widescreen</PresentationFormat>
  <Paragraphs>1773</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310</cp:revision>
  <dcterms:created xsi:type="dcterms:W3CDTF">2021-07-04T14:13:32Z</dcterms:created>
  <dcterms:modified xsi:type="dcterms:W3CDTF">2021-08-24T16:38:46Z</dcterms:modified>
</cp:coreProperties>
</file>